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1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EF33-6109-BB44-B9C0-9BEE0B7A97D6}" type="datetimeFigureOut">
              <a:rPr lang="en-US" smtClean="0"/>
              <a:t>01/12/2012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699B-5223-A144-9A2D-5C1F0872DE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32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BA46A-106D-7140-A0F0-7FD866F782E0}" type="datetimeFigureOut">
              <a:rPr lang="en-US" smtClean="0"/>
              <a:t>01/12/2012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8250-65C3-EC4F-81C4-A9BE893748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732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00E0-7A9C-BB49-B2AF-C4F36846C3B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71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00E0-7A9C-BB49-B2AF-C4F36846C3B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919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00E0-7A9C-BB49-B2AF-C4F36846C3B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616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96D1-44BE-404F-9244-C751EC685CFE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8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E9C-558C-BF4D-912D-0C07EB9B09E1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75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6FD8-9751-3F49-A914-EF71AB10D0F8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09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0AA6-C208-094A-9202-0C761BB3337F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461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37D3-8F22-2C4C-BE8E-C3DBF1184A8F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877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BA0-B469-314F-9315-A2B6656C849D}" type="datetime1">
              <a:rPr lang="en-IE" smtClean="0"/>
              <a:t>01/12/2012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56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502-DF45-9F40-9246-DC3C66313755}" type="datetime1">
              <a:rPr lang="en-IE" smtClean="0"/>
              <a:t>01/12/2012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19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D21-8ABA-A64E-BFC5-DF74974BE868}" type="datetime1">
              <a:rPr lang="en-IE" smtClean="0"/>
              <a:t>01/12/2012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82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B98-BBCB-2E4F-9A2A-BB5727C638A3}" type="datetime1">
              <a:rPr lang="en-IE" smtClean="0"/>
              <a:t>01/12/2012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2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2D-8C01-3A46-9F1E-C5BABA1E429C}" type="datetime1">
              <a:rPr lang="en-IE" smtClean="0"/>
              <a:t>01/12/2012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81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64E4-C1AA-C84C-A17E-0D5406137104}" type="datetime1">
              <a:rPr lang="en-IE" smtClean="0"/>
              <a:t>01/12/2012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0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0EE0-5164-A749-A742-104B329A49CA}" type="datetime1">
              <a:rPr lang="en-IE" smtClean="0"/>
              <a:t>01/12/2012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03A6-34D4-5D48-A8B4-FB17E2BC42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0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Does the IS Discipline require Regime Change?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Séamas Kelly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623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IS Discipline as a ‘Regime of Truth’</a:t>
            </a:r>
            <a:br>
              <a:rPr lang="en-IE" dirty="0" smtClean="0"/>
            </a:br>
            <a:r>
              <a:rPr lang="en-IE" dirty="0" smtClean="0"/>
              <a:t>(Introna 2003)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75"/>
            <a:ext cx="8229600" cy="4876300"/>
          </a:xfrm>
        </p:spPr>
        <p:txBody>
          <a:bodyPr>
            <a:normAutofit fontScale="77500" lnSpcReduction="20000"/>
          </a:bodyPr>
          <a:lstStyle/>
          <a:p>
            <a:r>
              <a:rPr lang="en-IE" i="1" dirty="0" smtClean="0"/>
              <a:t>Regime of Truth </a:t>
            </a:r>
            <a:r>
              <a:rPr lang="en-IE" dirty="0" smtClean="0"/>
              <a:t>(Foucault 1977) – the institutional infrastructure/practices for the production and circulation of the truth claims (knowledge) of a discourse</a:t>
            </a:r>
          </a:p>
          <a:p>
            <a:r>
              <a:rPr lang="en-IE" dirty="0" smtClean="0"/>
              <a:t>Knowledge is political – all knowledge claims appeal to specific </a:t>
            </a:r>
            <a:r>
              <a:rPr lang="en-IE" i="1" dirty="0" smtClean="0"/>
              <a:t>regimes of truth</a:t>
            </a:r>
          </a:p>
          <a:p>
            <a:r>
              <a:rPr lang="en-IE" dirty="0" smtClean="0"/>
              <a:t>As IS researchers we subject ourselves to the disciplinary practices of the </a:t>
            </a:r>
            <a:r>
              <a:rPr lang="en-IE" i="1" dirty="0" smtClean="0"/>
              <a:t>regime of truth </a:t>
            </a:r>
            <a:r>
              <a:rPr lang="en-IE" dirty="0" smtClean="0"/>
              <a:t>that constitutes our discipline</a:t>
            </a:r>
          </a:p>
          <a:p>
            <a:r>
              <a:rPr lang="en-IE" dirty="0" smtClean="0"/>
              <a:t>The status of IS as a discipline should be seen as a political question, rather than an onto-epistemological one</a:t>
            </a:r>
          </a:p>
          <a:p>
            <a:r>
              <a:rPr lang="en-IE" dirty="0" smtClean="0"/>
              <a:t>=&gt; The continued existence of the IS discipline should not be taken as an indication of its inherently positive contribution to the world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55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22" y="234294"/>
            <a:ext cx="7368869" cy="980777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The Critique of Mainstream Business Research/Education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89FF-9629-5443-BED8-793687AF37E6}" type="slidenum">
              <a:rPr lang="en-IE" smtClean="0"/>
              <a:t>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32902" y="1775106"/>
            <a:ext cx="220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Relevance</a:t>
            </a:r>
            <a:r>
              <a:rPr lang="en-IE" sz="2000" dirty="0" smtClean="0"/>
              <a:t>?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36987" y="1775106"/>
            <a:ext cx="220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Engagement?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6987" y="6167576"/>
            <a:ext cx="1510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 smtClean="0"/>
              <a:t>Innovation?</a:t>
            </a:r>
            <a:endParaRPr lang="en-IE" sz="2000" dirty="0"/>
          </a:p>
        </p:txBody>
      </p:sp>
      <p:sp>
        <p:nvSpPr>
          <p:cNvPr id="9" name="Rectangle 8"/>
          <p:cNvSpPr/>
          <p:nvPr/>
        </p:nvSpPr>
        <p:spPr>
          <a:xfrm>
            <a:off x="332902" y="6153975"/>
            <a:ext cx="1367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/>
              <a:t>Criticality?</a:t>
            </a:r>
          </a:p>
        </p:txBody>
      </p:sp>
      <p:pic>
        <p:nvPicPr>
          <p:cNvPr id="10" name="Picture 9" descr="ivory-tower-tg-ver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85" y="1652084"/>
            <a:ext cx="4316565" cy="50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8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24" y="362324"/>
            <a:ext cx="7455176" cy="897323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The Future of IS </a:t>
            </a:r>
            <a:r>
              <a:rPr lang="en-IE" dirty="0" smtClean="0"/>
              <a:t>Research</a:t>
            </a:r>
            <a:r>
              <a:rPr lang="en-IE" dirty="0" smtClean="0"/>
              <a:t>? (Walsham 2012)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803970"/>
              </p:ext>
            </p:extLst>
          </p:nvPr>
        </p:nvGraphicFramePr>
        <p:xfrm>
          <a:off x="914400" y="2114161"/>
          <a:ext cx="4876800" cy="436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72911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Mainstream</a:t>
                      </a:r>
                      <a:r>
                        <a:rPr lang="en-IE" baseline="0" dirty="0" smtClean="0"/>
                        <a:t> orientation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Unifying vision for IS field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Helping</a:t>
                      </a:r>
                      <a:r>
                        <a:rPr lang="en-IE" baseline="0" dirty="0" smtClean="0"/>
                        <a:t> organisations use ICT effectively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Settings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Business &amp; government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Overarching objectives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Improved effectiveness</a:t>
                      </a:r>
                      <a:endParaRPr lang="en-IE" dirty="0"/>
                    </a:p>
                  </a:txBody>
                  <a:tcPr/>
                </a:tc>
              </a:tr>
              <a:tr h="714675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Methodological approach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Dominance of Positivism</a:t>
                      </a:r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Relationship with other disciplines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Drawing on other</a:t>
                      </a:r>
                      <a:r>
                        <a:rPr lang="en-IE" baseline="0" dirty="0" smtClean="0"/>
                        <a:t> disciplines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89FF-9629-5443-BED8-793687AF37E6}" type="slidenum">
              <a:rPr lang="en-IE" smtClean="0"/>
              <a:t>4</a:t>
            </a:fld>
            <a:endParaRPr lang="en-IE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348555"/>
              </p:ext>
            </p:extLst>
          </p:nvPr>
        </p:nvGraphicFramePr>
        <p:xfrm>
          <a:off x="914400" y="2114161"/>
          <a:ext cx="7315200" cy="436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72911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Traditional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Future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Unifying vision for IS field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Helping</a:t>
                      </a:r>
                      <a:r>
                        <a:rPr lang="en-IE" baseline="0" dirty="0" smtClean="0"/>
                        <a:t> organisations use ICT effectively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Are we making a better</a:t>
                      </a:r>
                      <a:r>
                        <a:rPr lang="en-IE" baseline="0" dirty="0" smtClean="0"/>
                        <a:t> world with ICT?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Settings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Business &amp; government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Broader range of settings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Overarching objectives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Improved effectiveness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critical and ethical orientation</a:t>
                      </a:r>
                      <a:endParaRPr lang="en-IE" dirty="0"/>
                    </a:p>
                  </a:txBody>
                  <a:tcPr/>
                </a:tc>
              </a:tr>
              <a:tr h="714675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Methodological approach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Dominance of Positivism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More eclectic</a:t>
                      </a:r>
                      <a:endParaRPr lang="en-IE" dirty="0"/>
                    </a:p>
                  </a:txBody>
                  <a:tcPr/>
                </a:tc>
              </a:tr>
              <a:tr h="729118">
                <a:tc>
                  <a:txBody>
                    <a:bodyPr/>
                    <a:lstStyle/>
                    <a:p>
                      <a:r>
                        <a:rPr lang="en-IE" b="1" i="0" dirty="0" smtClean="0">
                          <a:solidFill>
                            <a:schemeClr val="tx1"/>
                          </a:solidFill>
                        </a:rPr>
                        <a:t>Relationship with other disciplines</a:t>
                      </a:r>
                      <a:endParaRPr lang="en-IE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Drawing </a:t>
                      </a:r>
                      <a:r>
                        <a:rPr lang="en-IE" dirty="0" smtClean="0"/>
                        <a:t>from other</a:t>
                      </a:r>
                      <a:r>
                        <a:rPr lang="en-IE" baseline="0" dirty="0" smtClean="0"/>
                        <a:t> </a:t>
                      </a:r>
                      <a:r>
                        <a:rPr lang="en-IE" baseline="0" dirty="0" smtClean="0"/>
                        <a:t>disciplines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Genuine</a:t>
                      </a:r>
                      <a:r>
                        <a:rPr lang="en-IE" baseline="0" dirty="0" smtClean="0"/>
                        <a:t> interdisciplinarity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1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99" y="0"/>
            <a:ext cx="8004401" cy="1154097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 </a:t>
            </a:r>
            <a:r>
              <a:rPr lang="en-IE" dirty="0" smtClean="0"/>
              <a:t>New Manifesto </a:t>
            </a:r>
            <a:r>
              <a:rPr lang="en-IE" dirty="0" smtClean="0"/>
              <a:t>for </a:t>
            </a:r>
            <a:r>
              <a:rPr lang="en-IE" dirty="0" smtClean="0"/>
              <a:t>IS Researchers?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0796"/>
            <a:ext cx="7315200" cy="5018719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IE" dirty="0" smtClean="0"/>
              <a:t>We are human scientists concerned with understanding and shaping the role of ICT in processes of social/economic (re-)organisation, and the production of personhood, who are driven by an overarching concern with making a better world with ICT.</a:t>
            </a:r>
            <a:endParaRPr lang="en-IE" dirty="0" smtClean="0"/>
          </a:p>
          <a:p>
            <a:pPr marL="45720" indent="0">
              <a:buNone/>
            </a:pPr>
            <a:endParaRPr lang="en-IE" dirty="0" smtClean="0"/>
          </a:p>
          <a:p>
            <a:r>
              <a:rPr lang="en-IE" dirty="0" smtClean="0"/>
              <a:t>Critical engagement</a:t>
            </a:r>
          </a:p>
          <a:p>
            <a:r>
              <a:rPr lang="en-IE" dirty="0" smtClean="0"/>
              <a:t>Reframing problems through Conversations that Matter</a:t>
            </a:r>
          </a:p>
          <a:p>
            <a:r>
              <a:rPr lang="en-IE" dirty="0" smtClean="0"/>
              <a:t>Personal mastery – the craft of phronetic social inquiry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89FF-9629-5443-BED8-793687AF37E6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04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3" y="0"/>
            <a:ext cx="917817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03A6-34D4-5D48-A8B4-FB17E2BC4226}" type="slidenum">
              <a:rPr lang="en-IE" smtClean="0"/>
              <a:t>6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07823" y="95853"/>
            <a:ext cx="36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Difficulties of Regime Change?!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4378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323</Words>
  <Application>Microsoft Macintosh PowerPoint</Application>
  <PresentationFormat>On-screen Show (4:3)</PresentationFormat>
  <Paragraphs>57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Does the IS Discipline require Regime Change?</vt:lpstr>
      <vt:lpstr>IS Discipline as a ‘Regime of Truth’ (Introna 2003)</vt:lpstr>
      <vt:lpstr>The Critique of Mainstream Business Research/Education</vt:lpstr>
      <vt:lpstr>The Future of IS Research? (Walsham 2012)</vt:lpstr>
      <vt:lpstr>A New Manifesto for IS Researchers?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Critique of Mainstream Business Research/Education</dc:title>
  <dc:creator>Séamas Kelly</dc:creator>
  <cp:lastModifiedBy>Séamas Kelly</cp:lastModifiedBy>
  <cp:revision>26</cp:revision>
  <dcterms:created xsi:type="dcterms:W3CDTF">2012-12-01T11:27:17Z</dcterms:created>
  <dcterms:modified xsi:type="dcterms:W3CDTF">2012-12-02T18:37:59Z</dcterms:modified>
</cp:coreProperties>
</file>